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3"/>
  </p:notesMasterIdLst>
  <p:sldIdLst>
    <p:sldId id="272" r:id="rId2"/>
    <p:sldId id="337" r:id="rId3"/>
    <p:sldId id="432" r:id="rId4"/>
    <p:sldId id="433" r:id="rId5"/>
    <p:sldId id="440" r:id="rId6"/>
    <p:sldId id="441" r:id="rId7"/>
    <p:sldId id="430" r:id="rId8"/>
    <p:sldId id="336" r:id="rId9"/>
    <p:sldId id="392" r:id="rId10"/>
    <p:sldId id="397" r:id="rId11"/>
    <p:sldId id="394" r:id="rId12"/>
    <p:sldId id="386" r:id="rId13"/>
    <p:sldId id="389" r:id="rId14"/>
    <p:sldId id="378" r:id="rId15"/>
    <p:sldId id="426" r:id="rId16"/>
    <p:sldId id="404" r:id="rId17"/>
    <p:sldId id="409" r:id="rId18"/>
    <p:sldId id="428" r:id="rId19"/>
    <p:sldId id="410" r:id="rId20"/>
    <p:sldId id="411" r:id="rId21"/>
    <p:sldId id="412" r:id="rId22"/>
    <p:sldId id="413" r:id="rId23"/>
    <p:sldId id="414" r:id="rId24"/>
    <p:sldId id="415" r:id="rId25"/>
    <p:sldId id="405" r:id="rId26"/>
    <p:sldId id="402" r:id="rId27"/>
    <p:sldId id="427" r:id="rId28"/>
    <p:sldId id="416" r:id="rId29"/>
    <p:sldId id="418" r:id="rId30"/>
    <p:sldId id="419" r:id="rId31"/>
    <p:sldId id="420" r:id="rId32"/>
    <p:sldId id="421" r:id="rId33"/>
    <p:sldId id="422" r:id="rId34"/>
    <p:sldId id="423" r:id="rId35"/>
    <p:sldId id="424" r:id="rId36"/>
    <p:sldId id="406" r:id="rId37"/>
    <p:sldId id="376" r:id="rId38"/>
    <p:sldId id="429" r:id="rId39"/>
    <p:sldId id="436" r:id="rId40"/>
    <p:sldId id="435" r:id="rId41"/>
    <p:sldId id="437" r:id="rId42"/>
    <p:sldId id="438" r:id="rId43"/>
    <p:sldId id="439" r:id="rId44"/>
    <p:sldId id="380" r:id="rId45"/>
    <p:sldId id="425" r:id="rId46"/>
    <p:sldId id="398" r:id="rId47"/>
    <p:sldId id="383" r:id="rId48"/>
    <p:sldId id="384" r:id="rId49"/>
    <p:sldId id="388" r:id="rId50"/>
    <p:sldId id="385" r:id="rId51"/>
    <p:sldId id="375" r:id="rId52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8D4"/>
    <a:srgbClr val="9BBB5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14" autoAdjust="0"/>
    <p:restoredTop sz="87122" autoAdjust="0"/>
  </p:normalViewPr>
  <p:slideViewPr>
    <p:cSldViewPr>
      <p:cViewPr varScale="1">
        <p:scale>
          <a:sx n="100" d="100"/>
          <a:sy n="100" d="100"/>
        </p:scale>
        <p:origin x="2856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AF0EBDE4-2F5D-44B8-A009-F3B6D6C08125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7D71AAC9-F2E6-42BA-828B-CBF2EF7809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29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14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02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94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309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0003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634004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97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1/28/2020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457200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/>
        </p:nvSpPr>
        <p:spPr>
          <a:xfrm>
            <a:off x="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amcarter111/Lectu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science.gcse.guru/theory/von-neumann-architecture" TargetMode="Externa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pective.finos.org/" TargetMode="External"/><Relationship Id="rId2" Type="http://schemas.openxmlformats.org/officeDocument/2006/relationships/hyperlink" Target="https://earth.google.com/web/@48.85829445,2.29433329,120a,909.58170927d,35y,232.56382891h,60t,0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eb-preview.pspdfkit.com/standalone" TargetMode="External"/><Relationship Id="rId4" Type="http://schemas.openxmlformats.org/officeDocument/2006/relationships/hyperlink" Target="https://bl.ocks.org/ColinEberhardt/6ceb7ca74aabac9c8534d7120d31b382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ebassembly.github.io/spec/core/appendix/index-instructions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sm.js" TargetMode="External"/><Relationship Id="rId2" Type="http://schemas.openxmlformats.org/officeDocument/2006/relationships/hyperlink" Target="https://copy.sh/v86/?profile=windows98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background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533400"/>
            <a:ext cx="9144000" cy="5715000"/>
          </a:xfrm>
        </p:spPr>
      </p:pic>
      <p:sp>
        <p:nvSpPr>
          <p:cNvPr id="1026" name="AutoShape 2" descr="data:image/jpeg;base64,/9j/4AAQSkZJRgABAQAAAQABAAD/2wCEAAkGBhQSERQQEBIUFRUUFBcUFBUYFRUXFBUYFBQVFBQUFxUXHCYeFxklGhQUHy8gIycpLCwsFR4xNTAqNSYrLCkBCQoKDgwOGg8PGikkHyQqLCwyKSwpKSwsLCwuKSwsNSwsNCksLCwsLCwsLCwsLCwsLCwsKSwsLCksKSwsLCwsKf/AABEIAKgApgMBIgACEQEDEQH/xAAcAAABBAMBAAAAAAAAAAAAAAAAAwUGBwEECAL/xABFEAABAwIBCAcECAUBCQEAAAABAAIDBBEFBgcSITFBUWETInGBkaGxFDJCUiMzQ2KCksHRU2NyssKiJCU0NXOz4eLwFf/EABsBAAIDAQEBAAAAAAAAAAAAAAAFAwQGAgcB/8QAMREAAgICAAUDAgQFBQAAAAAAAAECAwQRBRIhMUEGE1EycSJhgaEUI5GxwUJSYvDx/9oADAMBAAIRAxEAPwC8UIQgAQhCABCxdeXygC5NgNZJ2IA9FCguUud2jpiWMcZ5Bq0Y/dB5v2Duuq6xfPXWy3EAZA3kNJ/5navJRysii5VhW2dl/Uv7SSMtcxvvPYO1wHqVy5W5UVkxvLUzO5aZA8BqTe57ztc495UTyEXo8Im+8v2OsG4nEdXSM/O390uJQd65H63E+JWxTYrPGbxzSsP3ZHD0KFkI6fB5fP7HWQcsrm7C862IQWvN0rR8MjQ7/VtU8yfz5wvs2siMR+dl3M7SNo81JG2LKVnD7q/Gy1bIWlheMRVDBJDI2Rp2FpB8eBW7dSlFprozKFhZQfAQhCABCEIAEIQgDCChQnOFnDZQR9HHZ9Q8dRm5o+d/LgN6+N6W2d11yskoxXUdMrMuKfD49KZ13n3I2++79hzKorKzOJVV7i1zjHFuiYSG2+8fiKYq6tlqZHTTvL3uNy4+nIckpBS31BUbbzV4PCkur7mqynW9T4U525PmG4NvIUjo8JCq7ch464VIikGThO1bjMmBwU1gwwcFtsw3ku+RleWTFECdkwOC1ZsmuF1ZBw7kkJcN5I5GfFlRZVlTgbhzTbLSEbQrUqsKHBMGI4MDfUuOsSwlXaRLCsZnpJBLTSOjdyOo8i06iFcuRGd+Op0YKvRimNgHfZvPI/CeRVRVmHlp5Jtlp7Keu9oW5vC4zW9fqdasffWlFSGbfOi6ItpK112Hqxynazg153t57ldUU1xe+1MIyUltGPvx50S5ZCyFhZXRACEIQAIKElUTtY0ucbBoJJ3AAXJQAyZbZUNoKR85sX20Y2/M87O4bVzVVVclRK6aZxc950nOO8/tyT1lzlY/EKp0lz0TSWxM3Bo+K3zHamunhS6+3wbDhPD9Lcu7PUMCe8Lo9hWgxifcLZchoFybAAbSSqKfMzXyrVNex7oKVP1LTLbw7IqfRBcWNNvdJJI5Gyz7O6OQxSCzgAdWwg7COX7K9GtpbaMnbnV2ycYS2KxQJcRrLF7UqKEpNs8GNJvgSy8SSgbSF90fObQ3VFOmatplIZXg7CCmmtUM4jLGseyHYpR3Uanp9ymeJb1GalusqjP8LNRjx9yGmMU8CtXNLl8TagqXXI+oed4H2ZPLcq5miWibscHtJDmm4I2gjWCrVNumIeJ8PU4vodZRvulVEMgcqxW0rZCfpG9SUcHjf2HapawpontbRg5wcJOL8HpCEL6cGFXOerKToaQUzD16glp4hjdbj36h4qxXFc550sX9oxKQA9WECJva3W7zJUVsuWJf4fT7tyXx1IxTRJxiYtenYtxoSSyW2eoYVKjEypzmsw3pqrTcLthGkeGkdTP1PcoOruzYYN0FE17hZ8x6Q8bHU0eHqpsSHNPfwL/UWUqMRxXeXQlwCiuWLdCSCT5tKM+GkPQ+KlaiWcaXRihd/OHm0pvZ9LPOsTbuil8mpFMlxIFHYcRT5gNMah/3G+8eJ3NVSD5uiH+RX7MXKQ6Ybhhl6zrhm7i79gnyCjYwWa0DuCVa0AWGxelcUUjN2XSse2QfKd+jVlosAYWG3PSfc+ngo5W1O1OGXNVo1x/6DAfzSFb+SGTHSgVNQLt2xsO/7zh6BVJpzm4o0uNZHGxY22f+kcoskamr1saGMPxvuAexu0+S325mSdb6rXyj1eblZckjWNJcQ1o2kkADvOxNkWV1I5/RtqoS7hpt9di7/h613KcuNZs9ut6X5Iq/HM0tTE0vhc2cDa0Atf3Akg+KryrgIJBBBBsQdRBG4hdU81VmeHJRoaK+IWNw2YAbQdTX9t7DvCitxlFc0C/gcbsukqcnrvs/zIVmsx/2auETjZk/0Z4B/wBmfHV3roOnkXKUhLHB7dRaQR2g3C6WyZxUVFPFMPtGNce0gX81Njz2tC7jOP7dvMvI/oXlpQrIjEa6YMjc87GguPYBf9FypLOZJXyu2ve5x7XOJ/VdK5bVGhQ1LuEMnm0j9VzRShU8p9DScBr5pSZvwtS4ScQSiTvuej1rUUOOAYUampigHxuAdyaNbj4AromGINaGgWDQABwA1AKrszuDXfLVOHujo2dp1vPhojvVqpxh18sN/J5z6ky/eyvbXaC1+oKCZ3pi2liI/jt/tcp2q9zzv/2SEW2zjXw6rlPd9DFPDNPLr38kDwqrfNIyGMXe82A/U8grvwbC208LYm67DrH5idpURzZ5HdBH7VM36WQdVp2xs/c71KsoMdjpKd9RKdTRqG9zj7rRzJUOPW4R5pdxlxrMWVf7NPZPX3Y5LKhWbDGZaqKomnddzqgkDcwaDLMHIW9VNFZjJSW0I7qZUzdcu6Kqx2lNVjvsw90Nj0/6Wt03eNwO9WmxgAAAsALAcLKCZIQ9Ji2JTn4HNiHdt8mqdTX0To7bG3bbUo6463L5Zczbeb26vEYr+r6lJZxsqn1VS+BriIIXaAaDqe8e853Gx1AclEejHAJ9jyKrnvcPZZLlziSQALlxN7kqZZL5pyHCSuIIGsRNN7n7zuHIJbKu22Zt6szA4fipKSb12XdskubRkooI+nJ1lxZpayGE9UG/fbkQl84wBwyq0v4ertuNHzsn9xaxtzZrWjsAA9Aqlzk5fMqGGipTpR3HSybnaJBDWcRcDXyTGclXXpvwYvFqszcvmrj3lv8AJdSraliuTM5X6VCGE/VSPZ2A2cP7iqgqgrHzJTdSpZwex3i0g+iqYsupoeP1fy9/DLhiKF4gdqQmRihjzgn/AHdUj+S/0XOFIul8qKfpKWaPaXQvaO0sNvNc0UvBUcs1Xp5rckOMaUA4JONTHNrk57TVCR4vHBZ7uBd8LfEX7kshBznpG4ysqONju2XhFq5G4P7NRwxWs7R0n/1O6zvVO8swbbSIFzbWQNZ3a17VU56MSu+np2uILQ6ZwG4+7Gf7/BPZSVUN/B5XRTPOyOXfWTb/AMlrBJVNGyQaMjGuFw6zgCLg3B1rUycnMlJA919J0TCSdpOiLlONl2uqKck4Sa8pnmyo/OPlT7XU9FGbwwEtbwe/Y93cdQ7+Knec3K32aDoInWmnBAttYzY5/qAqYaLBL8y7S5Ea/wBN8O55fxNi6Lt9y4sz0VqOR3zTu8mtH6FTsmyima+m0MOjv8Re/wDM428lIsTn0IZXn4Y3HwaSrdP4a19jPcRl7mZY/wDkyI5rjptrJt8lXJr4gWt6qb2Vb5lKy8E0ROsSB5/G23+KsgldVPcdnHEK3XkSi/8AvQ8k2UPykzoU1NeOP6eUfCw9QH7z9ncLqC5f5W1clRLSvJhiY8tDG3aZG7nOdtcCNdhqUPjj2Bo1nUABcnsCqXZXK+WKNDw308rYK6+WovwmPGUGV9TWm00lmX1RMu1nK+93emUhO9RktUxwGqkhcyMEC7tR6xsDo7bXt4ppcltjm3uZssKGNCDjj60unQ06lT7Ms3rVJ3dQf3FQCpKsrMxT2hnf80oA/C3/ANldxPqRm/UL/lP7lrxbEIhGpCaGD3oxVt1LmbGKHoKuaHZoSuA7L3b5ELp6dqo7O9g/R1TKlo6szdEn77P3FvAqtkx3HoO+C3Ku/T8kWpmlxDQLkkADeSTYDzXQmR+T4o6VkQ989aQ8Xnb3DZ3Kns1uHibEI9LWIw6Tvbqb5lX6FDh163IZeo82U3HHXZLbPEkgaC46gASe5c549izquplqHfaOswcGDUweHmVd+XmJdDh9Q+9iYyxvbJ1Bbxv3KgGjVZc5s9aiS+l8ZS57vjojpPBoOjp4o/ljY3waAtmaYNaXOIAAJJOwAbSqjwTO5JFE2KeDpS0AB7X6JIAsLgjamfKrODPWt6KwihO1jTdz/wCt28cgFM8qtR6MXR4BmWX8so6W+/gZcaxR1TUS1DzcvedHkwEhgHK1vFaRQAlIGXc1vFwHiQk7fPLbPRq6o49PJHtFHQuStL0dFTs4RM82g/qkMt59DD6p38l4/M2w9U8U8ei1rRuAHgLKM50H2wyo5hg8ZGA+S0D6R/Q8iq/mZCb8y/yVTkNlJ7FUtkdfo3DQk5Dc7uOvsV80tUyRgkjcHNcLhwNwe9c0BOmDZS1NJ/w8paCblh6zCf6TsSvHyvb6S7G74xwJ5bVtT1LXVfJfOKYFBUWE8TJLbLjWOw7QsYfk9TwfUwxs5hov47VULs6tfa2lD29F/wCVo1OX9fJtqnNB3Ma1voLq08qldRDDgHEGuRvS+OZ6J1nayjYynNEwgyylukPkY0h1zwuQAO9VI9enOJJc4lznG7nE3JPEk7UnK5L7rfdls2PC+Hrh9DhvbfVmlUuV05ssO6KhiuNb7yH8WseVvBU7Q0Jnnjhbte8N7r6z4XXRGFUoY1rW7GgAdgFgr2JHyZL1DfuSgvuPEDdSEpCEK+ZPRl7dSh+XuTvtdK+IDrjrxn7zdg79nepkVqVMS+NbWiSubhJSXg53yLyiNDVsnc0kC7JG77HU7vBt4K3DnfoNG4dKTb3eidfsvs81X+c7JUwy+1xD6OQ/SAfC87+w+t1EIZEtdk6Pwm1qwsbiqjbJtPWuhMctsu31+jGxhjhadKxIL3kbC62oAcFF1gLKoWWSse2a3Dw6sSv26l0BCEKMt6BbmCtvUwDjNGP9YWmlqGfQljf8r2u8HArqH1IhyFuqSXw/7HSzVEs6n/LJu2P/ALjVIH4xC1oc6aNosDcvaNR5kqt85WXcM8Jo6Z3SaTgZHj3AGm9gd5JG7gU+tmowezybh2PbZkwUYvo0VwhCFnz19AhCEAYJWtO9KyPXrCMJfVTthZvN3O+Vo2uU1UHJi/NyI1QbZL81eAlznVbxqF44/wDN36d6uCjiTRgmGNijZEwWaxoaO7f2qQwMT2uHJHR5Tl5DyLXYxdoQsoXZVBJyMSiwUAMmLYY2Vjo5G6TXghwO8FUTlTku+hmtrMTj9G//ABP3h5rouWJMWNYLHPG6OVoc1w1g+o4HmoralYhjw/PniWbXVeUc/RSXS106ZU5GS0bi5t3wnY4bW8njd2pjimSWypxfU9Lws+u+CcWbKF5a9ZuoBommZQsIQDMGMb1myzdYuvu2zmMIx7IyhYusFy+HW9HpeHvXh8q9Yfh0tTII4Wlx3n4Wji47lLCDkU8jKhVFtsShgfK9sUbS5zjYAf8A2xXDkZko2ljA1GR1jI7iflHIJPJHI5lK2/vSu95/+LeAUzpKVN6KORbfc844rxR5UuSH0/3FqSCy32NXmNlkorQiBCEIAEIQgDBCQliWwiyAGWtoQ4EEAg6iN1lXOUubFjiZKUiN23QP1Z7N7fRW2+Fac1HdcTgprTLGPk2Y8uat6OccQwqanOjPG5nO3VPY4aitds66FqsMDgWuAcDtBF1E8Uzb00msMMZ4sNh+U6lRnh/7TU4vqTXS1fqiqRMvXSKZVeapw+qn7nN/UFN0mbWqGx0R/ER6hVniTXgeV8fxZL69fcj3SLBlT+3NzVn+GPxfsFt0+a+Y+/MxvYC71svixZvwdT49ix/1oiTp1iMOeQ1gLidgaCT4BWRQZr4G65HSSHtDW+A1qV4bk/HENGKNrBvsNZ7TtKsQw35FGT6lglqtb/YrbA83MstnVJ6NvyD3zyO4KycHwCOBgjiYGtHDaeZO0p3goVvw0tlerqjDsZXLz7sp/jfT48CFNSWThHFZemRr2pSiFkIQgAQhCABCEIAEIQgAWC1YQgBN8KQfSIQgDXdQpN2H8kIQBj/87kvQw/khCAFW0KXZSckIQAu2FKAIQgDKEIQAIQhAAhCEAf/Z"/>
          <p:cNvSpPr>
            <a:spLocks noChangeAspect="1" noChangeArrowheads="1"/>
          </p:cNvSpPr>
          <p:nvPr/>
        </p:nvSpPr>
        <p:spPr bwMode="auto">
          <a:xfrm>
            <a:off x="63500" y="-774700"/>
            <a:ext cx="1581150" cy="16002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30" name="AutoShape 6" descr="data:image/jpeg;base64,/9j/4AAQSkZJRgABAQAAAQABAAD/2wCEAAkGBggGERUIEwgWCQkKGR8ODRgMDR0cGRAcHxwjIB8cHh4gJzIqHiUvJR4cKzssLzM1Njg4ISoyNTw2NTItLjQBCQoKBQUFDQUFDSkYEhgpKSkpKSkpKSkpKSkpKSkpKSkpKSkpKSkpKSkpKSkpKSkpKSkpKSkpKSkpKSkpKSkpKf/AABEIAEAAQAMBIgACEQEDEQH/xAAbAAEBAAIDAQAAAAAAAAAAAAAABgQHAQMFAv/EAC0QAAEDAwIEBAYDAAAAAAAAAAECAwQABRESIQYxQWEHE1FxFiIjMkKBFBWC/8QAFAEBAAAAAAAAAAAAAAAAAAAAAP/EABQRAQAAAAAAAAAAAAAAAAAAAAD/2gAMAwEAAhEDEQA/AN4UpSgUpWBfLmmzsLln8Bt70GcSE75x71zWu7VY+IOMW03V27m2xZI8xhDTepakH7VEk4Tkb4wdiMkHIHbDl3bg2Y3an5onxp4UthYTpJ0kBQKcnBGpO+d89OVBf0pSgUpQnG9B8OuoYGtSwhI5k1B8XcZWq5JVZ0IXLfcGQmM2Vr9PtSCSK8rii/u3911hU/8Aq7Pbsfy3E7rVqzpbaT+S1YPt32Fen4XXB2Wt9hq0t22zxwAnIUp9xxW+XXM4UrTuR01JGaDBsviBc+GYrcaTw3ILEVIZae8lSElIwlPmawNBxpGc7nJwOVZ9qiXTjKWi9vspjRIqSiM22vVoBwVErwNRJSnoAAB3JsOI5sa3RH5TqA5HabUVpOPqbY0YPPPLHevF8NYb8KC2hatS8Dn2FBVUpSgUpSg1xx9YrNZz/aiJ5twX8rICckk7AD1JPIVX8I2H4diNwiQqQfqyVD83FbqPcZ2HYCpt1HxFekMKGqNa0mUR0KgQlsH9kqHdFXtBB+IdwE55iwBzQ0MTJpJwAkHDaT7qBV/getVlllwpLSUtOhxtsadq1Vdrc+0+9dbkkxmZbhMeMw6FPTtOyEfIfkbCQnJz6k4yM1vhjZJNuaXJW0IyZKitDaPtaClZCU56DkKC3pSlApSlBE3ux3q1Sze4WlbjqfLeQ6klK05zggEEEEbHpk8+Vda7lx1dfpJjM2xCtipLZWtPcFR0j9pNXVKCRsfADERf8+Q8qfPXutbyyontk9Ow2HSq1KQnYDAHLFc0oFKUoP/Z"/>
          <p:cNvSpPr>
            <a:spLocks noChangeAspect="1" noChangeArrowheads="1"/>
          </p:cNvSpPr>
          <p:nvPr/>
        </p:nvSpPr>
        <p:spPr bwMode="auto">
          <a:xfrm>
            <a:off x="63500" y="-301625"/>
            <a:ext cx="609600" cy="609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343400"/>
            <a:ext cx="8229600" cy="511156"/>
          </a:xfrm>
        </p:spPr>
        <p:txBody>
          <a:bodyPr>
            <a:noAutofit/>
          </a:bodyPr>
          <a:lstStyle/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C++ On The Web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9EFD8C-9187-4AA8-AC82-EA3FAF8E1FE1}"/>
              </a:ext>
            </a:extLst>
          </p:cNvPr>
          <p:cNvSpPr txBox="1"/>
          <p:nvPr/>
        </p:nvSpPr>
        <p:spPr>
          <a:xfrm>
            <a:off x="0" y="56388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Liam Carter</a:t>
            </a:r>
          </a:p>
          <a:p>
            <a:r>
              <a:rPr lang="en-GB" dirty="0">
                <a:solidFill>
                  <a:schemeClr val="bg1"/>
                </a:solidFill>
              </a:rPr>
              <a:t>Senior Software Engineer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FFFB6B-E91C-471A-AD51-1E13E4B6B74B}"/>
              </a:ext>
            </a:extLst>
          </p:cNvPr>
          <p:cNvSpPr/>
          <p:nvPr/>
        </p:nvSpPr>
        <p:spPr>
          <a:xfrm>
            <a:off x="4820810" y="6391324"/>
            <a:ext cx="4300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https://github.com/liamcarter111/Lectures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324165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5C56AE-49F0-4CEB-AC58-9C5699000865}"/>
              </a:ext>
            </a:extLst>
          </p:cNvPr>
          <p:cNvGrpSpPr/>
          <p:nvPr/>
        </p:nvGrpSpPr>
        <p:grpSpPr>
          <a:xfrm>
            <a:off x="545085" y="1801248"/>
            <a:ext cx="4953000" cy="4588841"/>
            <a:chOff x="1981200" y="2146503"/>
            <a:chExt cx="4953000" cy="458884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6DF766A-8C68-4D54-B101-E20F7A025907}"/>
                </a:ext>
              </a:extLst>
            </p:cNvPr>
            <p:cNvSpPr/>
            <p:nvPr/>
          </p:nvSpPr>
          <p:spPr>
            <a:xfrm>
              <a:off x="1981200" y="2146503"/>
              <a:ext cx="1079269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Program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0AF8C87-1CFE-4941-AC05-871DEFE02D55}"/>
                </a:ext>
              </a:extLst>
            </p:cNvPr>
            <p:cNvSpPr/>
            <p:nvPr/>
          </p:nvSpPr>
          <p:spPr>
            <a:xfrm>
              <a:off x="3063240" y="2678223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8972E0F-3809-45C4-AAF9-50CF9ED1B38D}"/>
                </a:ext>
              </a:extLst>
            </p:cNvPr>
            <p:cNvSpPr/>
            <p:nvPr/>
          </p:nvSpPr>
          <p:spPr>
            <a:xfrm>
              <a:off x="4657898" y="32004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Declarator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072B792-EF28-44A4-9667-BD35341672E9}"/>
                </a:ext>
              </a:extLst>
            </p:cNvPr>
            <p:cNvSpPr/>
            <p:nvPr/>
          </p:nvSpPr>
          <p:spPr>
            <a:xfrm>
              <a:off x="6309360" y="3719798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80522B5-281C-409D-AF38-5904E520F1A1}"/>
                </a:ext>
              </a:extLst>
            </p:cNvPr>
            <p:cNvSpPr/>
            <p:nvPr/>
          </p:nvSpPr>
          <p:spPr>
            <a:xfrm>
              <a:off x="6309360" y="4259501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10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8819982-0897-4594-A7D2-C07AC07BD204}"/>
                </a:ext>
              </a:extLst>
            </p:cNvPr>
            <p:cNvCxnSpPr>
              <a:stCxn id="3" idx="2"/>
              <a:endCxn id="9" idx="1"/>
            </p:cNvCxnSpPr>
            <p:nvPr/>
          </p:nvCxnSpPr>
          <p:spPr>
            <a:xfrm rot="16200000" flipH="1">
              <a:off x="2608650" y="2388579"/>
              <a:ext cx="366774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0AD8DF3A-B12C-40FA-9F8C-5F6FB18AAA75}"/>
                </a:ext>
              </a:extLst>
            </p:cNvPr>
            <p:cNvCxnSpPr>
              <a:stCxn id="9" idx="2"/>
              <a:endCxn id="10" idx="1"/>
            </p:cNvCxnSpPr>
            <p:nvPr/>
          </p:nvCxnSpPr>
          <p:spPr>
            <a:xfrm rot="16200000" flipH="1">
              <a:off x="4079579" y="2787026"/>
              <a:ext cx="357231" cy="799407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B5267858-A8CB-4F7C-865A-5E788D3CF3D4}"/>
                </a:ext>
              </a:extLst>
            </p:cNvPr>
            <p:cNvCxnSpPr>
              <a:stCxn id="10" idx="2"/>
              <a:endCxn id="11" idx="1"/>
            </p:cNvCxnSpPr>
            <p:nvPr/>
          </p:nvCxnSpPr>
          <p:spPr>
            <a:xfrm rot="16200000" flipH="1">
              <a:off x="5704028" y="3279412"/>
              <a:ext cx="354452" cy="8562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B3AB92F8-3B01-4860-9F1B-B17A1F816140}"/>
                </a:ext>
              </a:extLst>
            </p:cNvPr>
            <p:cNvCxnSpPr>
              <a:cxnSpLocks/>
              <a:stCxn id="12" idx="1"/>
              <a:endCxn id="10" idx="2"/>
            </p:cNvCxnSpPr>
            <p:nvPr/>
          </p:nvCxnSpPr>
          <p:spPr>
            <a:xfrm rot="10800000">
              <a:off x="5453150" y="3530293"/>
              <a:ext cx="856211" cy="89415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50A5622-4166-4D62-96B5-1F9A930FD9B2}"/>
                </a:ext>
              </a:extLst>
            </p:cNvPr>
            <p:cNvSpPr/>
            <p:nvPr/>
          </p:nvSpPr>
          <p:spPr>
            <a:xfrm>
              <a:off x="3063240" y="48006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Binary Expression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2F59C05-3F9E-44A1-81A2-ABE90BF92C68}"/>
                </a:ext>
              </a:extLst>
            </p:cNvPr>
            <p:cNvSpPr/>
            <p:nvPr/>
          </p:nvSpPr>
          <p:spPr>
            <a:xfrm>
              <a:off x="4673138" y="5342322"/>
              <a:ext cx="34082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*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AEC3FB0-ADBA-4667-89A7-41B5B4EBDF04}"/>
                </a:ext>
              </a:extLst>
            </p:cNvPr>
            <p:cNvSpPr/>
            <p:nvPr/>
          </p:nvSpPr>
          <p:spPr>
            <a:xfrm>
              <a:off x="5090160" y="5861720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F849175-BFDF-440C-9B3B-39457D57F72F}"/>
                </a:ext>
              </a:extLst>
            </p:cNvPr>
            <p:cNvSpPr/>
            <p:nvPr/>
          </p:nvSpPr>
          <p:spPr>
            <a:xfrm>
              <a:off x="5090160" y="6405452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2</a:t>
              </a:r>
            </a:p>
          </p:txBody>
        </p: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38123626-A162-4CE9-B102-2023B91A3015}"/>
                </a:ext>
              </a:extLst>
            </p:cNvPr>
            <p:cNvCxnSpPr>
              <a:cxnSpLocks/>
              <a:stCxn id="34" idx="2"/>
              <a:endCxn id="35" idx="1"/>
            </p:cNvCxnSpPr>
            <p:nvPr/>
          </p:nvCxnSpPr>
          <p:spPr>
            <a:xfrm rot="16200000" flipH="1">
              <a:off x="4789628" y="5726134"/>
              <a:ext cx="354452" cy="2466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81297197-E198-403C-BB75-BAE5CC90865B}"/>
                </a:ext>
              </a:extLst>
            </p:cNvPr>
            <p:cNvCxnSpPr>
              <a:cxnSpLocks/>
              <a:stCxn id="36" idx="1"/>
              <a:endCxn id="34" idx="2"/>
            </p:cNvCxnSpPr>
            <p:nvPr/>
          </p:nvCxnSpPr>
          <p:spPr>
            <a:xfrm rot="10800000">
              <a:off x="4843550" y="5672214"/>
              <a:ext cx="246611" cy="898184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57A94AD1-2A41-4C08-ADBD-6377163B5B24}"/>
                </a:ext>
              </a:extLst>
            </p:cNvPr>
            <p:cNvCxnSpPr>
              <a:stCxn id="3" idx="2"/>
              <a:endCxn id="23" idx="1"/>
            </p:cNvCxnSpPr>
            <p:nvPr/>
          </p:nvCxnSpPr>
          <p:spPr>
            <a:xfrm rot="16200000" flipH="1">
              <a:off x="1547462" y="3449767"/>
              <a:ext cx="2489151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F6DE6EB9-09F9-4680-963F-3D2BD91CD096}"/>
                </a:ext>
              </a:extLst>
            </p:cNvPr>
            <p:cNvCxnSpPr>
              <a:stCxn id="34" idx="1"/>
              <a:endCxn id="23" idx="2"/>
            </p:cNvCxnSpPr>
            <p:nvPr/>
          </p:nvCxnSpPr>
          <p:spPr>
            <a:xfrm rot="10800000">
              <a:off x="3858492" y="5130492"/>
              <a:ext cx="814647" cy="376776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3424EF7-6E86-4FA1-8EE3-39C059F0A9D4}"/>
              </a:ext>
            </a:extLst>
          </p:cNvPr>
          <p:cNvSpPr txBox="1"/>
          <p:nvPr/>
        </p:nvSpPr>
        <p:spPr>
          <a:xfrm>
            <a:off x="471714" y="981428"/>
            <a:ext cx="2588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Abstract syntax tree (AST)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6C5413-6AAF-468C-AC9C-6D47258FF367}"/>
              </a:ext>
            </a:extLst>
          </p:cNvPr>
          <p:cNvSpPr/>
          <p:nvPr/>
        </p:nvSpPr>
        <p:spPr>
          <a:xfrm>
            <a:off x="6402186" y="10743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6A9955"/>
                </a:solidFill>
                <a:latin typeface="Consolas" panose="020B0609020204030204" pitchFamily="49" charset="0"/>
              </a:rPr>
              <a:t>// Source Code</a:t>
            </a:r>
            <a:endParaRPr lang="fr-F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*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74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08B56E-95E8-4764-9529-81815123C0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95400"/>
            <a:ext cx="1066800" cy="1066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8703F1-63F4-4927-AACA-A758978816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314527"/>
            <a:ext cx="1752295" cy="1752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48ABF9-B353-4030-8303-A930BF3EC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332" y="3447403"/>
            <a:ext cx="1085850" cy="10858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20FADD9-F8CD-49BF-8D71-1081D3977F1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307" y="1981200"/>
            <a:ext cx="1085850" cy="108585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FFDF2EAE-4A91-40FA-9FA8-586DCF7C82C2}"/>
              </a:ext>
            </a:extLst>
          </p:cNvPr>
          <p:cNvGrpSpPr/>
          <p:nvPr/>
        </p:nvGrpSpPr>
        <p:grpSpPr>
          <a:xfrm>
            <a:off x="3797733" y="3238888"/>
            <a:ext cx="1853334" cy="1853334"/>
            <a:chOff x="5861807" y="1204191"/>
            <a:chExt cx="1853334" cy="185333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4D15F6C-D14A-4220-AE8C-A9F2667F3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861807" y="1204191"/>
              <a:ext cx="1853334" cy="185333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696219-7ADF-46F1-9F77-6D2E3093F972}"/>
                </a:ext>
              </a:extLst>
            </p:cNvPr>
            <p:cNvSpPr txBox="1"/>
            <p:nvPr/>
          </p:nvSpPr>
          <p:spPr>
            <a:xfrm>
              <a:off x="6493834" y="194619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0098D4"/>
                  </a:solidFill>
                </a:rPr>
                <a:t>BUS</a:t>
              </a:r>
            </a:p>
          </p:txBody>
        </p:sp>
      </p:grp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FA221959-7E70-43AD-A906-68BED77D3A72}"/>
              </a:ext>
            </a:extLst>
          </p:cNvPr>
          <p:cNvSpPr/>
          <p:nvPr/>
        </p:nvSpPr>
        <p:spPr>
          <a:xfrm>
            <a:off x="2689058" y="3968013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DD35B875-67FF-4F87-895B-870CBE5314AB}"/>
              </a:ext>
            </a:extLst>
          </p:cNvPr>
          <p:cNvSpPr/>
          <p:nvPr/>
        </p:nvSpPr>
        <p:spPr>
          <a:xfrm>
            <a:off x="5785002" y="3936955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A0BB72AB-887E-4D71-B783-45646CB17D99}"/>
              </a:ext>
            </a:extLst>
          </p:cNvPr>
          <p:cNvSpPr/>
          <p:nvPr/>
        </p:nvSpPr>
        <p:spPr>
          <a:xfrm rot="16200000">
            <a:off x="4267136" y="2553024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4F782-1E43-4318-BA03-CAFDA526316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83" y="4913606"/>
            <a:ext cx="1306317" cy="130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538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C8BB591-B519-4112-865C-5EA608FE6D6E}"/>
              </a:ext>
            </a:extLst>
          </p:cNvPr>
          <p:cNvGrpSpPr/>
          <p:nvPr/>
        </p:nvGrpSpPr>
        <p:grpSpPr>
          <a:xfrm>
            <a:off x="664028" y="1296951"/>
            <a:ext cx="4593769" cy="4857784"/>
            <a:chOff x="664028" y="1296951"/>
            <a:chExt cx="4593771" cy="269316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448DF3-32B2-44F7-85BD-291ED9C65B84}"/>
                </a:ext>
              </a:extLst>
            </p:cNvPr>
            <p:cNvSpPr/>
            <p:nvPr/>
          </p:nvSpPr>
          <p:spPr>
            <a:xfrm>
              <a:off x="664028" y="1296951"/>
              <a:ext cx="4593771" cy="26931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dirty="0"/>
                <a:t>Central Processing Unit (CPU)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095611B-7FC2-49BD-9D89-428C6A813C3D}"/>
                </a:ext>
              </a:extLst>
            </p:cNvPr>
            <p:cNvSpPr/>
            <p:nvPr/>
          </p:nvSpPr>
          <p:spPr>
            <a:xfrm>
              <a:off x="918029" y="1574902"/>
              <a:ext cx="4114800" cy="56042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Control Unit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8A6952-F4D0-4ACC-88E4-6E85397AE616}"/>
                </a:ext>
              </a:extLst>
            </p:cNvPr>
            <p:cNvSpPr/>
            <p:nvPr/>
          </p:nvSpPr>
          <p:spPr>
            <a:xfrm>
              <a:off x="918029" y="2339232"/>
              <a:ext cx="4114800" cy="560423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Arithmetic / Logic Unit</a:t>
              </a:r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698932-8C04-415D-9875-127202566930}"/>
                </a:ext>
              </a:extLst>
            </p:cNvPr>
            <p:cNvSpPr/>
            <p:nvPr/>
          </p:nvSpPr>
          <p:spPr>
            <a:xfrm>
              <a:off x="921658" y="3173202"/>
              <a:ext cx="4114800" cy="56042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Registers</a:t>
              </a:r>
              <a:endParaRPr lang="en-GB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B2EA943-705E-4EE8-AFB0-092423F80E91}"/>
              </a:ext>
            </a:extLst>
          </p:cNvPr>
          <p:cNvSpPr/>
          <p:nvPr/>
        </p:nvSpPr>
        <p:spPr>
          <a:xfrm>
            <a:off x="7937498" y="1296951"/>
            <a:ext cx="482601" cy="485778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wordArtVert" wrap="square" spcCol="0" rtlCol="0" anchor="ctr"/>
          <a:lstStyle/>
          <a:p>
            <a:pPr algn="ctr"/>
            <a:r>
              <a:rPr lang="en-GB" dirty="0"/>
              <a:t>Main Memory</a:t>
            </a: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E6BDA1B6-3F92-47C0-A5EA-AA58B0674704}"/>
              </a:ext>
            </a:extLst>
          </p:cNvPr>
          <p:cNvSpPr/>
          <p:nvPr/>
        </p:nvSpPr>
        <p:spPr>
          <a:xfrm>
            <a:off x="5569856" y="4917571"/>
            <a:ext cx="1981200" cy="538179"/>
          </a:xfrm>
          <a:prstGeom prst="left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8AA50-63A0-4846-8FD3-5E35183D734E}"/>
              </a:ext>
            </a:extLst>
          </p:cNvPr>
          <p:cNvSpPr/>
          <p:nvPr/>
        </p:nvSpPr>
        <p:spPr>
          <a:xfrm>
            <a:off x="457200" y="6278812"/>
            <a:ext cx="2742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Von Neumann Architecture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8546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finite set of registers, and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Data can be moved between registers and/or the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registers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Finite control of register 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not effect the machine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becomes complex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2007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D313F-6744-4E79-8B9B-55FA78254B5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27233233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0" name="Table 13">
            <a:extLst>
              <a:ext uri="{FF2B5EF4-FFF2-40B4-BE49-F238E27FC236}">
                <a16:creationId xmlns:a16="http://schemas.microsoft.com/office/drawing/2014/main" id="{B391AED4-70A3-4D53-AEEA-BBFF6DFEBF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244317"/>
              </p:ext>
            </p:extLst>
          </p:nvPr>
        </p:nvGraphicFramePr>
        <p:xfrm>
          <a:off x="4695463" y="5187649"/>
          <a:ext cx="427340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 REG_A,REG_B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00949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19F2932F-D1D3-45E5-B80D-B3227E6C63DF}"/>
              </a:ext>
            </a:extLst>
          </p:cNvPr>
          <p:cNvSpPr txBox="1"/>
          <p:nvPr/>
        </p:nvSpPr>
        <p:spPr>
          <a:xfrm>
            <a:off x="609600" y="4267527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0x02 0x01 0x02 </a:t>
            </a:r>
            <a:r>
              <a:rPr lang="en-GB" dirty="0" err="1">
                <a:solidFill>
                  <a:schemeClr val="bg1"/>
                </a:solidFill>
              </a:rPr>
              <a:t>0x02</a:t>
            </a:r>
            <a:r>
              <a:rPr lang="en-GB" dirty="0">
                <a:solidFill>
                  <a:schemeClr val="bg1"/>
                </a:solidFill>
              </a:rPr>
              <a:t> 0x01 0x03 0x02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61155C-82FA-4EC4-8937-15583CE9E21D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6319022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BA7B3638-5A11-4294-8EAD-A88528730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001242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8E0AB0C-61D3-43B0-90A2-8DAEC42920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87289A-ADD0-4381-841F-10C8A0A5E61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12035186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endCxn id="22" idx="3"/>
          </p:cNvCxnSpPr>
          <p:nvPr/>
        </p:nvCxnSpPr>
        <p:spPr>
          <a:xfrm rot="10800000">
            <a:off x="1885950" y="4410891"/>
            <a:ext cx="4286250" cy="1618770"/>
          </a:xfrm>
          <a:prstGeom prst="bentConnector3">
            <a:avLst>
              <a:gd name="adj1" fmla="val -44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2AE1479-ECC1-4D08-851E-C70109E32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3B4E8BA-EC4B-428F-8597-AD5E15562AC7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DDFFD2-8024-4104-8D44-B35F8A18C18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424688323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048250" cy="648794"/>
          </a:xfrm>
          <a:prstGeom prst="bentConnector3">
            <a:avLst>
              <a:gd name="adj1" fmla="val -18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BE8100-AC0B-45AA-8ADF-FA594256CD87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31" name="Table 2">
            <a:extLst>
              <a:ext uri="{FF2B5EF4-FFF2-40B4-BE49-F238E27FC236}">
                <a16:creationId xmlns:a16="http://schemas.microsoft.com/office/drawing/2014/main" id="{72DEFE9A-4F68-4B24-A272-2A50A83D4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13239BE0-4ECE-45AB-9A64-228FB01832C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237220-EAD1-4ACF-BBC8-CB24CDE89DC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2194884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</a:rPr>
              <a:t>“WebAssembly is a new type of code that can be run in modern web browsers — it is a low-level assembly-like language with a compact binary format that runs with near-native performance and provides languages such as C/C++ and Rust with a compilation target so that they can run on the web. It is also designed to run alongside JavaScript, allowing both to work together.” (MDN, 2019)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</p:spTree>
    <p:extLst>
      <p:ext uri="{BB962C8B-B14F-4D97-AF65-F5344CB8AC3E}">
        <p14:creationId xmlns:p14="http://schemas.microsoft.com/office/powerpoint/2010/main" val="297360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81C5FC-2A65-46A0-981E-AD7F488FBC55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325C9DB6-5B1A-42D3-976F-0B4AA8C1A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EBE1BA7-3B00-40CF-A275-BEF36E6BEF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56BCF0-9118-478B-B4B3-3E4F7A8BB86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1046600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810250" cy="648794"/>
          </a:xfrm>
          <a:prstGeom prst="bentConnector3">
            <a:avLst>
              <a:gd name="adj1" fmla="val 16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6E717B-BE26-4E64-BB49-81E929CD5556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C98A9156-16AA-40EA-A713-3F9D05CCD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28DA81D-2968-48D1-AC17-5320E5AA05C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17D09B-44BE-41C8-8917-4BCB7C477FF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0415356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DCAA93-CEE9-4CB5-91E1-4E3C59AE2C22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FCADB313-A7EE-459B-9E34-2D6FCBFF7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B30CDAA-39A7-406B-BB45-57D5176132FD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4CA0C5-B807-4CF7-8AFD-46605C83A752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63773593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895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6591300" cy="648794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2EA6364-7808-45FB-9B3A-198AF7E0D6FF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EC33BE0-4478-474B-9F35-D401D6AB44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2D0E1BE-3D29-4092-9FA6-11AD3C95B30A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1E328C-E0B6-463D-B617-A42C8613593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83353927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3205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49E6C3-2D69-44D6-B6F3-42C7A6496A6E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8" name="Table 2">
            <a:extLst>
              <a:ext uri="{FF2B5EF4-FFF2-40B4-BE49-F238E27FC236}">
                <a16:creationId xmlns:a16="http://schemas.microsoft.com/office/drawing/2014/main" id="{666431C8-6FE3-4C31-9789-030F62B67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22C8415-C3EE-4AC9-9AF0-AF141167D48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CE9FEE-6794-43C5-833A-191FDE08736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13016016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Two operations “push” and “pop” </a:t>
            </a:r>
            <a:r>
              <a:rPr lang="en-US" dirty="0">
                <a:solidFill>
                  <a:schemeClr val="bg1"/>
                </a:solidFill>
              </a:rPr>
              <a:t>(LIFO)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the stack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affect the machine state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Internal state management abstracted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is simplified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51598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5864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349128"/>
              </p:ext>
            </p:extLst>
          </p:nvPr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76869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endCxn id="10" idx="0"/>
          </p:cNvCxnSpPr>
          <p:nvPr/>
        </p:nvCxnSpPr>
        <p:spPr>
          <a:xfrm rot="10800000">
            <a:off x="1514476" y="4220391"/>
            <a:ext cx="4657725" cy="1800302"/>
          </a:xfrm>
          <a:prstGeom prst="bentConnector4">
            <a:avLst>
              <a:gd name="adj1" fmla="val 0"/>
              <a:gd name="adj2" fmla="val 112698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7F9A68D9-0373-4D8C-8651-3DDCA7D9C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CFA8B93-E0DF-4F9A-9E26-441B73C23446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3D08D4-B43F-4606-91D9-8D11D3BA1A3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5DFC5-7C8E-4C7E-921A-BE4B7DC29DC7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64349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5419725" cy="1793317"/>
          </a:xfrm>
          <a:prstGeom prst="bentConnector4">
            <a:avLst>
              <a:gd name="adj1" fmla="val 175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12B59F54-2595-4B2A-B1CA-B0EA9A5AB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6A6B578-1999-4C3F-987B-BC1F80026E32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ADE3D-2488-495C-9D6A-6B3BFDD4691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2600A0-99CE-4124-B62E-C4F407FEC50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113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63D55E-1B07-447A-8C3F-42C860E11620}"/>
              </a:ext>
            </a:extLst>
          </p:cNvPr>
          <p:cNvSpPr/>
          <p:nvPr/>
        </p:nvSpPr>
        <p:spPr>
          <a:xfrm>
            <a:off x="3276600" y="1981200"/>
            <a:ext cx="723900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add.wasm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  02   04   06   08   0A   0C   0E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0061 736D 0100 0000 010A 0260 0000 6002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7F7F 017F 0303 0200 0104 0501 7001 0101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0503 0100 0206 2B07 7F01 4180 8804 0B7F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00000030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0041 8008 0B7F 0041 8008 0B7F 0041 8008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00000040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0B7F 0041 8088 040B 7F00 4100 0B7F 0041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00000050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010B 077D 0906 6D65 6D6F 7279 0200 115F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00000060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5F77 6173 6D5F 6361 6C6C 5F63 746F 7273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00000070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0000 0361 6464 0001 0C5F 5F64 736F 5F68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00000080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616E 646C 6503 010A 5F5F 6461 7461 5F65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00000090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6E64 0302 0D5F 5F67 6C6F 6261 6C5F 6261</a:t>
            </a:r>
          </a:p>
          <a:p>
            <a:r>
              <a:rPr lang="en-US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000000A0  </a:t>
            </a:r>
            <a:r>
              <a:rPr lang="en-US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7365 0303 0B5F 5F68 6561 705F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000000B0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0304 0D5F 5F6D 656D 6F72 795F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000000C0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0305 0C5F 5F74 6162 6C65 5F62 6173 6503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000000D0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060A 0C02 0200 0B07 0020 0120 006A 0B00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000000E0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2004 6E61 6D65 0119 0200 115F 5F77 6173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000000F0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6D5F 6361 6C6C 5F63 746F 7273 0103 6164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00000100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6400 2609 7072 6F64 7563 6572 7301 0C70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726F 6365 7373 6564 2D62 7901 0563 6C61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6E67 0631 302E </a:t>
            </a:r>
            <a:r>
              <a:rPr lang="en-GB" sz="1400" dirty="0" err="1">
                <a:solidFill>
                  <a:srgbClr val="FFFFFF"/>
                </a:solidFill>
                <a:latin typeface="Courier New" panose="02070309020205020404" pitchFamily="49" charset="0"/>
              </a:rPr>
              <a:t>302E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 30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6BD6E9-F7FB-461A-AC44-BE6B5AF6113C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17304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181725" cy="1793317"/>
          </a:xfrm>
          <a:prstGeom prst="bentConnector4">
            <a:avLst>
              <a:gd name="adj1" fmla="val 0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C8E6EE82-7A21-4AB2-9D2C-9047A804D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75F4F76-F19C-484E-A566-2EE130739AA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E25DBA-881E-45EE-955F-FCBD0A47BA3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F6BEDC-D2D7-4177-9444-4AE254E29FE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3653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981075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8335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962775" cy="1785139"/>
          </a:xfrm>
          <a:prstGeom prst="bentConnector4">
            <a:avLst>
              <a:gd name="adj1" fmla="val 273"/>
              <a:gd name="adj2" fmla="val 11280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50B001CC-CBCE-4583-BE46-944B548E7E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D0C9ED1-30AB-4BD8-9B00-10730B1FEA3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7B5CC1-D0FA-461D-8507-9A7D8154D35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6E55E8-2FE4-4DCF-BD83-B67B4B222B52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857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FA929E0-C0AD-4772-A222-F0F7E4F1FD3F}"/>
              </a:ext>
            </a:extLst>
          </p:cNvPr>
          <p:cNvCxnSpPr>
            <a:stCxn id="10" idx="0"/>
            <a:endCxn id="17" idx="1"/>
          </p:cNvCxnSpPr>
          <p:nvPr/>
        </p:nvCxnSpPr>
        <p:spPr>
          <a:xfrm rot="16200000" flipH="1">
            <a:off x="1814348" y="3920518"/>
            <a:ext cx="781378" cy="1381125"/>
          </a:xfrm>
          <a:prstGeom prst="bentConnector4">
            <a:avLst>
              <a:gd name="adj1" fmla="val -29256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AEA7D24-FBA0-4F85-9970-BDC21BBEF432}"/>
              </a:ext>
            </a:extLst>
          </p:cNvPr>
          <p:cNvCxnSpPr>
            <a:stCxn id="10" idx="0"/>
            <a:endCxn id="2" idx="1"/>
          </p:cNvCxnSpPr>
          <p:nvPr/>
        </p:nvCxnSpPr>
        <p:spPr>
          <a:xfrm rot="16200000" flipH="1">
            <a:off x="2029232" y="3705633"/>
            <a:ext cx="351609" cy="1381125"/>
          </a:xfrm>
          <a:prstGeom prst="bentConnector4">
            <a:avLst>
              <a:gd name="adj1" fmla="val -65015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4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578E2DB2-C5D0-4452-AB22-E8056671E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00EF9575-F448-4966-930B-8D439260D09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7DEBD1-E83C-4F23-8BA2-FAF4F30AE9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115B5C-3CE6-4B58-B54A-AC94006BCD6F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01845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7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965108B9-B5DA-4FF3-9DC1-A21A7851FF44}"/>
              </a:ext>
            </a:extLst>
          </p:cNvPr>
          <p:cNvCxnSpPr>
            <a:stCxn id="22" idx="3"/>
            <a:endCxn id="10" idx="0"/>
          </p:cNvCxnSpPr>
          <p:nvPr/>
        </p:nvCxnSpPr>
        <p:spPr>
          <a:xfrm flipH="1" flipV="1">
            <a:off x="1514475" y="4220391"/>
            <a:ext cx="3057525" cy="560900"/>
          </a:xfrm>
          <a:prstGeom prst="bentConnector4">
            <a:avLst>
              <a:gd name="adj1" fmla="val -7477"/>
              <a:gd name="adj2" fmla="val 14075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5CAB7E0-FB1D-4A86-97A7-7D3C195E8727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0x07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6AFF87A6-C527-40D4-8706-38CAA68C0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F5C5C09A-0099-4E7D-8288-7174CDAD000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F6CB46-1BBF-4AFF-AE05-65CD003FFD50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875C42-1A1E-4B67-B493-E6183F0ECB0D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372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0x09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80298531-A278-4D77-9D18-4B245C130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71D9C91A-AB36-4F3B-8ACE-74828FAB18A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901604-7BD6-4BA8-874E-8F844C4AD1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17EAD3-95D6-4DDB-8008-4B105822747C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77630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6717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C0F119A2-3227-40BF-AABC-BA9B635CC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6748909-A47D-4555-A796-539B24ABD1E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C0B20C-C0F8-427F-BC6E-170F1015234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C431B1-F745-4627-B5DC-CE4AAB0271DA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8097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Hybrid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007BAC-2C88-483C-A6C3-129FECBD08CF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Modern CPU architectures are typically a hybrid of Stack and Register Machines.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Allows efficient use of both paradigms (Languages such as C/C++ take advantage of this using both a stack and heap)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Simplifies Branching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Reduces the Machine Code 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86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Virtual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D0D52-8986-43F2-AD0C-BF3AA55EE80D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Emulate a physical or theoretical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Abstraction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Portability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Security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457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/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592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403A0F-4B29-44FB-8608-3B4989F73611}"/>
              </a:ext>
            </a:extLst>
          </p:cNvPr>
          <p:cNvSpPr/>
          <p:nvPr/>
        </p:nvSpPr>
        <p:spPr>
          <a:xfrm>
            <a:off x="3276600" y="2362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enum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PUSH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0x0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ADD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0x1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985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C822F1-7185-4122-B52F-432ECE63D1E2}"/>
              </a:ext>
            </a:extLst>
          </p:cNvPr>
          <p:cNvSpPr/>
          <p:nvPr/>
        </p:nvSpPr>
        <p:spPr>
          <a:xfrm>
            <a:off x="438665" y="2548873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;;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add.wat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module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anyfunc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"memory"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"add"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(; 0 ;)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.add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5857590-9030-4BDE-9AC4-20A4C9C3575E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39040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1D8B03-4E83-4033-B0E1-4BD1931D5D6C}"/>
              </a:ext>
            </a:extLst>
          </p:cNvPr>
          <p:cNvSpPr/>
          <p:nvPr/>
        </p:nvSpPr>
        <p:spPr>
          <a:xfrm>
            <a:off x="2286000" y="272950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program;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heap;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::stack&lt;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stack;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2748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385381-1760-4EE1-A5F0-1D9C8440CF8A}"/>
              </a:ext>
            </a:extLst>
          </p:cNvPr>
          <p:cNvSpPr/>
          <p:nvPr/>
        </p:nvSpPr>
        <p:spPr>
          <a:xfrm>
            <a:off x="2171700" y="1071545"/>
            <a:ext cx="4800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size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 ++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opcode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switch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(opcode)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::PUSH: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++;</a:t>
            </a:r>
            <a:r>
              <a:rPr lang="en-GB" sz="1200" dirty="0">
                <a:solidFill>
                  <a:srgbClr val="6A9955"/>
                </a:solidFill>
                <a:latin typeface="Consolas" panose="020B0609020204030204" pitchFamily="49" charset="0"/>
              </a:rPr>
              <a:t> // Align the operand</a:t>
            </a:r>
            <a:endParaRPr lang="en-GB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address = (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heapData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::ADD: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default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            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6554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C4A5A3-BBBE-40F5-8E24-00859AA0E20D}"/>
              </a:ext>
            </a:extLst>
          </p:cNvPr>
          <p:cNvSpPr/>
          <p:nvPr/>
        </p:nvSpPr>
        <p:spPr>
          <a:xfrm>
            <a:off x="2286000" y="3105835"/>
            <a:ext cx="5562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empty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 ?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01870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71D7-4AF5-441C-9DA6-5B86171AAA08}"/>
              </a:ext>
            </a:extLst>
          </p:cNvPr>
          <p:cNvSpPr/>
          <p:nvPr/>
        </p:nvSpPr>
        <p:spPr>
          <a:xfrm>
            <a:off x="342499" y="3300122"/>
            <a:ext cx="5408981" cy="2031325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PowerShell</a:t>
            </a:r>
          </a:p>
          <a:p>
            <a:r>
              <a:rPr lang="en-US" dirty="0">
                <a:solidFill>
                  <a:schemeClr val="bg1"/>
                </a:solidFill>
              </a:rPr>
              <a:t>Copyright (C) Microsoft Corporation. All rights reserved.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clang .\main.cpp -o Stack_VM.exe</a:t>
            </a:r>
          </a:p>
          <a:p>
            <a:r>
              <a:rPr lang="en-GB" dirty="0">
                <a:solidFill>
                  <a:schemeClr val="bg1"/>
                </a:solidFill>
              </a:rPr>
              <a:t>.\Stack_VM.exe .\</a:t>
            </a:r>
            <a:r>
              <a:rPr lang="en-GB" dirty="0" err="1">
                <a:solidFill>
                  <a:schemeClr val="bg1"/>
                </a:solidFill>
              </a:rPr>
              <a:t>program.bin</a:t>
            </a:r>
            <a:r>
              <a:rPr lang="en-GB" dirty="0">
                <a:solidFill>
                  <a:schemeClr val="bg1"/>
                </a:solidFill>
              </a:rPr>
              <a:t> .\</a:t>
            </a:r>
            <a:r>
              <a:rPr lang="en-GB" dirty="0" err="1">
                <a:solidFill>
                  <a:schemeClr val="bg1"/>
                </a:solidFill>
              </a:rPr>
              <a:t>memory.bin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$LASTEXITCODE</a:t>
            </a:r>
          </a:p>
          <a:p>
            <a:r>
              <a:rPr lang="en-GB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3760CE-876D-40BB-AA11-3DC9F3D1627B}"/>
              </a:ext>
            </a:extLst>
          </p:cNvPr>
          <p:cNvSpPr/>
          <p:nvPr/>
        </p:nvSpPr>
        <p:spPr>
          <a:xfrm>
            <a:off x="188820" y="1119469"/>
            <a:ext cx="804077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memory.bin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01 02 03 04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D34F2-50A3-4E35-B5F2-45E5CEA743EC}"/>
              </a:ext>
            </a:extLst>
          </p:cNvPr>
          <p:cNvSpPr/>
          <p:nvPr/>
        </p:nvSpPr>
        <p:spPr>
          <a:xfrm>
            <a:off x="188820" y="2057400"/>
            <a:ext cx="92202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program.bin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00 00 00 01 00 02 00 03 01 01 01</a:t>
            </a:r>
          </a:p>
        </p:txBody>
      </p:sp>
    </p:spTree>
    <p:extLst>
      <p:ext uri="{BB962C8B-B14F-4D97-AF65-F5344CB8AC3E}">
        <p14:creationId xmlns:p14="http://schemas.microsoft.com/office/powerpoint/2010/main" val="193284466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LLVM (Low Level Virtual Machine)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185869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1088079570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WASM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028A857-EC55-4CB7-9283-65149E8A9597}"/>
              </a:ext>
            </a:extLst>
          </p:cNvPr>
          <p:cNvSpPr/>
          <p:nvPr/>
        </p:nvSpPr>
        <p:spPr>
          <a:xfrm>
            <a:off x="386192" y="2133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8E6D891-B372-4C64-85BD-754FDDB41B4C}"/>
              </a:ext>
            </a:extLst>
          </p:cNvPr>
          <p:cNvSpPr/>
          <p:nvPr/>
        </p:nvSpPr>
        <p:spPr>
          <a:xfrm>
            <a:off x="2451100" y="331905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 VM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43C41C93-CA17-4712-A614-60A6D44ADA2D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062592" y="2476500"/>
            <a:ext cx="388508" cy="11854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044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Performance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2949033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Limitations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05967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Real world examples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AA64BF-AFBE-4DB8-9326-7742FF5AE898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Earth </a:t>
            </a:r>
            <a:endParaRPr lang="en-GB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Perspective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D3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PSPDFKit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076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0C73A46-5B32-4875-BA00-F8B7579DE89A}"/>
              </a:ext>
            </a:extLst>
          </p:cNvPr>
          <p:cNvSpPr/>
          <p:nvPr/>
        </p:nvSpPr>
        <p:spPr>
          <a:xfrm>
            <a:off x="1219200" y="1605099"/>
            <a:ext cx="9829800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instance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} = </a:t>
            </a:r>
            <a:r>
              <a:rPr lang="en-GB" sz="1600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WebAssembly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instantiateStreaming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GB" sz="1600" dirty="0">
                <a:solidFill>
                  <a:srgbClr val="DCDCAA"/>
                </a:solidFill>
                <a:latin typeface="Consolas" panose="020B0609020204030204" pitchFamily="49" charset="0"/>
              </a:rPr>
              <a:t>fetch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GB" sz="1600" dirty="0" err="1">
                <a:solidFill>
                  <a:srgbClr val="CE9178"/>
                </a:solidFill>
                <a:latin typeface="Consolas" panose="020B0609020204030204" pitchFamily="49" charset="0"/>
              </a:rPr>
              <a:t>add.wasm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);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sz="1600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+= 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`&lt;div&gt;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+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=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sz="1600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sz="1600" dirty="0">
                <a:solidFill>
                  <a:srgbClr val="CE9178"/>
                </a:solidFill>
                <a:latin typeface="Consolas" panose="020B0609020204030204" pitchFamily="49" charset="0"/>
              </a:rPr>
              <a:t>&lt;div&gt;`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window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scrollTo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sz="16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scrollHeight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}</a:t>
            </a:r>
          </a:p>
          <a:p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sz="1600" dirty="0" err="1">
                <a:solidFill>
                  <a:srgbClr val="DCDCAA"/>
                </a:solidFill>
                <a:latin typeface="Consolas" panose="020B0609020204030204" pitchFamily="49" charset="0"/>
              </a:rPr>
              <a:t>setInterval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600" dirty="0" err="1">
                <a:solidFill>
                  <a:srgbClr val="9CDCFE"/>
                </a:solidFill>
                <a:latin typeface="Consolas" panose="020B0609020204030204" pitchFamily="49" charset="0"/>
              </a:rPr>
              <a:t>init</a:t>
            </a:r>
            <a: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GB" sz="1600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sz="1600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sz="16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sz="16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GB" sz="1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6224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#. Do we still need JavaScript?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51BAC8-2BD3-4F83-BF12-F314B43EB4B8}"/>
              </a:ext>
            </a:extLst>
          </p:cNvPr>
          <p:cNvSpPr txBox="1"/>
          <p:nvPr/>
        </p:nvSpPr>
        <p:spPr>
          <a:xfrm>
            <a:off x="2616144" y="2105561"/>
            <a:ext cx="391171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600" dirty="0">
                <a:solidFill>
                  <a:schemeClr val="bg1"/>
                </a:solidFill>
              </a:rPr>
              <a:t>YES!</a:t>
            </a:r>
          </a:p>
        </p:txBody>
      </p:sp>
    </p:spTree>
    <p:extLst>
      <p:ext uri="{BB962C8B-B14F-4D97-AF65-F5344CB8AC3E}">
        <p14:creationId xmlns:p14="http://schemas.microsoft.com/office/powerpoint/2010/main" val="218745549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00B82A-5E19-49EE-8045-59CDFBFE5B5F}"/>
              </a:ext>
            </a:extLst>
          </p:cNvPr>
          <p:cNvSpPr txBox="1">
            <a:spLocks/>
          </p:cNvSpPr>
          <p:nvPr/>
        </p:nvSpPr>
        <p:spPr>
          <a:xfrm>
            <a:off x="0" y="3192860"/>
            <a:ext cx="9144000" cy="4722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THANK YOU!</a:t>
            </a: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2896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807AE2-629D-427B-9592-BCB27509A7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053" y="1824037"/>
            <a:ext cx="439589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44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CA4E456-B8FF-4F92-9895-4B6A8B7526C2}"/>
              </a:ext>
            </a:extLst>
          </p:cNvPr>
          <p:cNvSpPr txBox="1">
            <a:spLocks/>
          </p:cNvSpPr>
          <p:nvPr/>
        </p:nvSpPr>
        <p:spPr>
          <a:xfrm>
            <a:off x="304800" y="1066801"/>
            <a:ext cx="83820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</a:rPr>
              <a:t>Types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</a:rPr>
              <a:t>i32	32-bit integer</a:t>
            </a:r>
          </a:p>
          <a:p>
            <a:r>
              <a:rPr lang="en-GB" sz="1800" dirty="0">
                <a:solidFill>
                  <a:schemeClr val="bg1"/>
                </a:solidFill>
              </a:rPr>
              <a:t>i64	64-bit integer</a:t>
            </a:r>
          </a:p>
          <a:p>
            <a:r>
              <a:rPr lang="en-GB" sz="1800" dirty="0">
                <a:solidFill>
                  <a:schemeClr val="bg1"/>
                </a:solidFill>
              </a:rPr>
              <a:t>f32	32-bit single precision float (IEEE 754-2019)</a:t>
            </a:r>
          </a:p>
          <a:p>
            <a:r>
              <a:rPr lang="en-GB" sz="1800" dirty="0">
                <a:solidFill>
                  <a:schemeClr val="bg1"/>
                </a:solidFill>
              </a:rPr>
              <a:t>f64	64-bit double precision float (IEEE 754-2019)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</a:rPr>
              <a:t>Instructions</a:t>
            </a:r>
          </a:p>
          <a:p>
            <a:endParaRPr lang="en-GB" sz="1800" dirty="0">
              <a:solidFill>
                <a:schemeClr val="bg1"/>
              </a:solidFill>
            </a:endParaRPr>
          </a:p>
          <a:p>
            <a:r>
              <a:rPr lang="en-GB" sz="1800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https://webassembly.github.io/spec/core/appendix/index-instructions.html</a:t>
            </a:r>
            <a:endParaRPr lang="en-GB" sz="1800" dirty="0">
              <a:solidFill>
                <a:schemeClr val="bg1"/>
              </a:solidFill>
            </a:endParaRPr>
          </a:p>
          <a:p>
            <a:endParaRPr lang="en-GB" sz="1800" dirty="0">
              <a:solidFill>
                <a:schemeClr val="bg1"/>
              </a:solidFill>
            </a:endParaRPr>
          </a:p>
          <a:p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8766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1. Why WebAssembly?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381000" y="1296950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B0CA6C1-7015-47FE-9E17-B843C529B32E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Small binary format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Parsing/JIT overhead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Highly optimized STL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Existing codebases </a:t>
            </a:r>
          </a:p>
          <a:p>
            <a:r>
              <a:rPr lang="en-US" sz="1800" dirty="0">
                <a:solidFill>
                  <a:schemeClr val="bg1"/>
                </a:solidFill>
              </a:rPr>
              <a:t>	(Image Processing, Encoding/Decoding, Compression)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Type-safety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Full control of assigned memory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Complex memory structures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359189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2. Similar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4F2B37-52FE-4867-BF63-ADA7ADA4AA41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x86 Emulators 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ASM.JS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4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11222</TotalTime>
  <Words>4399</Words>
  <Application>Microsoft Office PowerPoint</Application>
  <PresentationFormat>On-screen Show (4:3)</PresentationFormat>
  <Paragraphs>647</Paragraphs>
  <Slides>51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6" baseType="lpstr">
      <vt:lpstr>Arial</vt:lpstr>
      <vt:lpstr>Calibri</vt:lpstr>
      <vt:lpstr>Consolas</vt:lpstr>
      <vt:lpstr>Courier New</vt:lpstr>
      <vt:lpstr>Office Theme</vt:lpstr>
      <vt:lpstr>C++ On The Web</vt:lpstr>
      <vt:lpstr>WebAssembly (WASM)</vt:lpstr>
      <vt:lpstr>WebAssembly (WASM)</vt:lpstr>
      <vt:lpstr>WebAssembly (WASM)</vt:lpstr>
      <vt:lpstr>WebAssembly (WASM)</vt:lpstr>
      <vt:lpstr>WebAssembly (WASM)</vt:lpstr>
      <vt:lpstr>WebAssembly (WASM)</vt:lpstr>
      <vt:lpstr>1. Why WebAssembly?</vt:lpstr>
      <vt:lpstr>2. Similar works</vt:lpstr>
      <vt:lpstr>#. JavaScript under the hood </vt:lpstr>
      <vt:lpstr>#. JavaScript under the hood </vt:lpstr>
      <vt:lpstr>#. How A CPU Works</vt:lpstr>
      <vt:lpstr>#. How A CPU Works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Register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Stack Machine</vt:lpstr>
      <vt:lpstr>#. Hybrid Machine</vt:lpstr>
      <vt:lpstr>#. Virtual Machine</vt:lpstr>
      <vt:lpstr>#. Stack Machine</vt:lpstr>
      <vt:lpstr>#. Stack Machine VM</vt:lpstr>
      <vt:lpstr>#. Stack Machine VM</vt:lpstr>
      <vt:lpstr>#. Stack Machine VM</vt:lpstr>
      <vt:lpstr>#. Stack Machine VM</vt:lpstr>
      <vt:lpstr>#. Stack Machine VM</vt:lpstr>
      <vt:lpstr>#. LLVM (Low Level Virtual Machine)</vt:lpstr>
      <vt:lpstr>#. JavaScript under the hood </vt:lpstr>
      <vt:lpstr>#. WASM under the hood </vt:lpstr>
      <vt:lpstr>#. Performance</vt:lpstr>
      <vt:lpstr>#. Limitations</vt:lpstr>
      <vt:lpstr>#. Real world examples</vt:lpstr>
      <vt:lpstr>#. Do we still need JavaScript?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lcarter</dc:creator>
  <cp:lastModifiedBy>Liam Carter</cp:lastModifiedBy>
  <cp:revision>697</cp:revision>
  <dcterms:created xsi:type="dcterms:W3CDTF">2006-08-16T00:00:00Z</dcterms:created>
  <dcterms:modified xsi:type="dcterms:W3CDTF">2020-01-28T22:05:53Z</dcterms:modified>
</cp:coreProperties>
</file>